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0" r:id="rId3"/>
    <p:sldId id="257" r:id="rId4"/>
    <p:sldId id="262" r:id="rId5"/>
    <p:sldId id="264" r:id="rId6"/>
    <p:sldId id="265" r:id="rId7"/>
    <p:sldId id="266" r:id="rId8"/>
    <p:sldId id="267" r:id="rId9"/>
    <p:sldId id="261" r:id="rId10"/>
    <p:sldId id="258" r:id="rId11"/>
    <p:sldId id="259" r:id="rId12"/>
    <p:sldId id="263" r:id="rId13"/>
  </p:sldIdLst>
  <p:sldSz cx="9144000" cy="6858000" type="screen4x3"/>
  <p:notesSz cx="6791325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38" autoAdjust="0"/>
    <p:restoredTop sz="94660"/>
  </p:normalViewPr>
  <p:slideViewPr>
    <p:cSldViewPr>
      <p:cViewPr varScale="1">
        <p:scale>
          <a:sx n="69" d="100"/>
          <a:sy n="69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cat>
            <c:numRef>
              <c:f>Лист1!$A$2:$A$3</c:f>
              <c:numCache>
                <c:formatCode>General</c:formatCode>
                <c:ptCount val="2"/>
                <c:pt idx="0">
                  <c:v>2023</c:v>
                </c:pt>
                <c:pt idx="1">
                  <c:v>2024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cat>
            <c:numRef>
              <c:f>Лист1!$A$2:$A$3</c:f>
              <c:numCache>
                <c:formatCode>General</c:formatCode>
                <c:ptCount val="2"/>
                <c:pt idx="0">
                  <c:v>2023</c:v>
                </c:pt>
                <c:pt idx="1">
                  <c:v>2024</c:v>
                </c:pt>
              </c:numCache>
            </c:num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80000</c:v>
                </c:pt>
                <c:pt idx="1">
                  <c:v>108990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4956288"/>
        <c:axId val="195330816"/>
      </c:barChart>
      <c:catAx>
        <c:axId val="1949562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95330816"/>
        <c:crosses val="autoZero"/>
        <c:auto val="1"/>
        <c:lblAlgn val="ctr"/>
        <c:lblOffset val="100"/>
        <c:noMultiLvlLbl val="0"/>
      </c:catAx>
      <c:valAx>
        <c:axId val="1953308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9495628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line3D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>
              <c:idx val="0"/>
              <c:layout>
                <c:manualLayout>
                  <c:x val="-1.3010849432030321E-2"/>
                  <c:y val="-0.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1565199495138062E-2"/>
                  <c:y val="6.56250000000000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3006552016504004E-17"/>
                  <c:y val="-6.87500000000000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1565199495138062E-2"/>
                  <c:y val="-5.62500000000000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3.0358648674737414E-2"/>
                  <c:y val="0.106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1.8793449179599353E-2"/>
                  <c:y val="0.1156250000000000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</c:numCache>
            </c:numRef>
          </c:cat>
          <c:val>
            <c:numRef>
              <c:f>Лист1!$B$2:$B$7</c:f>
              <c:numCache>
                <c:formatCode>0.00%</c:formatCode>
                <c:ptCount val="6"/>
                <c:pt idx="0">
                  <c:v>0.73799999999999999</c:v>
                </c:pt>
                <c:pt idx="1">
                  <c:v>0.70899999999999996</c:v>
                </c:pt>
                <c:pt idx="2">
                  <c:v>0.72199999999999998</c:v>
                </c:pt>
                <c:pt idx="3">
                  <c:v>0.73270000000000002</c:v>
                </c:pt>
                <c:pt idx="4">
                  <c:v>0.66310000000000002</c:v>
                </c:pt>
                <c:pt idx="5">
                  <c:v>0.65390000000000004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cat>
            <c:numRef>
              <c:f>Лист1!$A$2:$A$7</c:f>
              <c:numCache>
                <c:formatCode>General</c:formatCod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</c:numCache>
            </c:numRef>
          </c:cat>
          <c:val>
            <c:numRef>
              <c:f>Лист1!$C$2:$C$7</c:f>
              <c:numCache>
                <c:formatCode>General</c:formatCode>
                <c:ptCount val="6"/>
              </c:numCache>
            </c:numRef>
          </c:val>
          <c:smooth val="0"/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Столбец3</c:v>
                </c:pt>
              </c:strCache>
            </c:strRef>
          </c:tx>
          <c:cat>
            <c:numRef>
              <c:f>Лист1!$A$2:$A$7</c:f>
              <c:numCache>
                <c:formatCode>General</c:formatCod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</c:numCache>
            </c:numRef>
          </c:cat>
          <c:val>
            <c:numRef>
              <c:f>Лист1!$D$2:$D$7</c:f>
              <c:numCache>
                <c:formatCode>General</c:formatCode>
                <c:ptCount val="6"/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197997312"/>
        <c:axId val="197998848"/>
        <c:axId val="194962752"/>
      </c:line3DChart>
      <c:catAx>
        <c:axId val="197997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97998848"/>
        <c:crosses val="autoZero"/>
        <c:auto val="1"/>
        <c:lblAlgn val="ctr"/>
        <c:lblOffset val="100"/>
        <c:noMultiLvlLbl val="0"/>
      </c:catAx>
      <c:valAx>
        <c:axId val="197998848"/>
        <c:scaling>
          <c:orientation val="minMax"/>
        </c:scaling>
        <c:delete val="1"/>
        <c:axPos val="l"/>
        <c:numFmt formatCode="0.00%" sourceLinked="1"/>
        <c:majorTickMark val="none"/>
        <c:minorTickMark val="none"/>
        <c:tickLblPos val="nextTo"/>
        <c:crossAx val="197997312"/>
        <c:crosses val="autoZero"/>
        <c:crossBetween val="between"/>
      </c:valAx>
      <c:serAx>
        <c:axId val="194962752"/>
        <c:scaling>
          <c:orientation val="minMax"/>
        </c:scaling>
        <c:delete val="1"/>
        <c:axPos val="b"/>
        <c:majorTickMark val="out"/>
        <c:minorTickMark val="none"/>
        <c:tickLblPos val="nextTo"/>
        <c:crossAx val="197998848"/>
        <c:crosses val="autoZero"/>
      </c:ser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88640"/>
            <a:ext cx="6050373" cy="4525963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5524" y="4653136"/>
            <a:ext cx="8738476" cy="1143000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ru-RU" sz="4800" b="1" dirty="0" err="1" smtClean="0"/>
              <a:t>Аудирование</a:t>
            </a:r>
            <a:r>
              <a:rPr lang="ru-RU" sz="4800" b="1" dirty="0" smtClean="0"/>
              <a:t> </a:t>
            </a:r>
            <a:r>
              <a:rPr lang="ru-RU" sz="4800" b="1" dirty="0" smtClean="0"/>
              <a:t>на экзамене</a:t>
            </a:r>
            <a:r>
              <a:rPr lang="ru-RU" sz="4800" b="1" dirty="0" smtClean="0"/>
              <a:t>.</a:t>
            </a:r>
            <a:r>
              <a:rPr lang="ru-RU" sz="4800" b="1" dirty="0"/>
              <a:t/>
            </a:r>
            <a:br>
              <a:rPr lang="ru-RU" sz="4800" b="1" dirty="0"/>
            </a:br>
            <a:r>
              <a:rPr lang="ru-RU" sz="4800" b="1" dirty="0" smtClean="0"/>
              <a:t>Как научиться слышать?</a:t>
            </a:r>
            <a:endParaRPr lang="ru-RU" sz="4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516217" y="548680"/>
            <a:ext cx="262778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Подготовила: </a:t>
            </a:r>
            <a:b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Серкова Олеся Сергеевна</a:t>
            </a:r>
          </a:p>
          <a:p>
            <a:endParaRPr lang="ru-RU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Учитель английского языка</a:t>
            </a:r>
            <a:b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МБОУ СОШ №17</a:t>
            </a:r>
            <a:b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Ильский</a:t>
            </a:r>
            <a: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пгт</a:t>
            </a:r>
            <a:endParaRPr lang="ru-RU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13650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6534" y="332656"/>
            <a:ext cx="889248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Помимо комплексного изучения языка на уроках согласно программам ФГОС важно: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/>
              <a:t>Работать с лексикой, которая вызывает затруднения. В </a:t>
            </a:r>
            <a:r>
              <a:rPr lang="ru-RU" sz="1600" dirty="0"/>
              <a:t>каждом сборнике тестов, помимо диска с записью, обязательно есть текстовая </a:t>
            </a:r>
            <a:r>
              <a:rPr lang="ru-RU" sz="1600" dirty="0" smtClean="0"/>
              <a:t>расшифровка </a:t>
            </a:r>
            <a:r>
              <a:rPr lang="ru-RU" sz="1600" dirty="0"/>
              <a:t>заданий. Если </a:t>
            </a:r>
            <a:r>
              <a:rPr lang="ru-RU" sz="1600" dirty="0" smtClean="0"/>
              <a:t>учащийся допустил ошибку</a:t>
            </a:r>
            <a:r>
              <a:rPr lang="ru-RU" sz="1600" dirty="0"/>
              <a:t>, </a:t>
            </a:r>
            <a:r>
              <a:rPr lang="ru-RU" sz="1600" dirty="0" smtClean="0"/>
              <a:t>открываем текст </a:t>
            </a:r>
            <a:r>
              <a:rPr lang="ru-RU" sz="1600" dirty="0"/>
              <a:t>и </a:t>
            </a:r>
            <a:r>
              <a:rPr lang="ru-RU" sz="1600" dirty="0" smtClean="0"/>
              <a:t>находим  </a:t>
            </a:r>
            <a:r>
              <a:rPr lang="ru-RU" sz="1600" dirty="0"/>
              <a:t>то место, </a:t>
            </a:r>
            <a:r>
              <a:rPr lang="ru-RU" sz="1600" dirty="0" smtClean="0"/>
              <a:t>которое </a:t>
            </a:r>
            <a:r>
              <a:rPr lang="ru-RU" sz="1600" dirty="0"/>
              <a:t>плохо поняли. </a:t>
            </a:r>
            <a:r>
              <a:rPr lang="ru-RU" sz="1600" dirty="0" smtClean="0"/>
              <a:t>Находим значение слова. Если </a:t>
            </a:r>
            <a:r>
              <a:rPr lang="ru-RU" sz="1600" dirty="0"/>
              <a:t>нужно </a:t>
            </a:r>
            <a:r>
              <a:rPr lang="ru-RU" sz="1600" dirty="0" smtClean="0"/>
              <a:t>- проверяем как </a:t>
            </a:r>
            <a:r>
              <a:rPr lang="ru-RU" sz="1600" dirty="0"/>
              <a:t>они произносятся. Обязательно </a:t>
            </a:r>
            <a:r>
              <a:rPr lang="ru-RU" sz="1600" dirty="0" smtClean="0"/>
              <a:t>разбираемся, </a:t>
            </a:r>
            <a:r>
              <a:rPr lang="ru-RU" sz="1600" dirty="0"/>
              <a:t>почему допустили ошибку. Н</a:t>
            </a:r>
            <a:r>
              <a:rPr lang="ru-RU" sz="1600" dirty="0" smtClean="0"/>
              <a:t>е </a:t>
            </a:r>
            <a:r>
              <a:rPr lang="ru-RU" sz="1600" dirty="0"/>
              <a:t>стоит ждать мая, чтобы начать их выполнять. </a:t>
            </a:r>
            <a:br>
              <a:rPr lang="ru-RU" sz="1600" dirty="0"/>
            </a:br>
            <a:r>
              <a:rPr lang="ru-RU" sz="1600" dirty="0"/>
              <a:t>Если это не войдёт в привычку, на экзамене, скорее всего, всё забудется.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/>
              <a:t>Используйте </a:t>
            </a:r>
            <a:r>
              <a:rPr lang="ru-RU" sz="1600" dirty="0"/>
              <a:t>колонки или наушники</a:t>
            </a:r>
          </a:p>
          <a:p>
            <a:r>
              <a:rPr lang="ru-RU" sz="1600" dirty="0" smtClean="0"/>
              <a:t>Учащимся  </a:t>
            </a:r>
            <a:r>
              <a:rPr lang="ru-RU" sz="1600" dirty="0"/>
              <a:t>нужно привыкнуть к формату экзамена: если вы выбираете компьютерное тестирование, </a:t>
            </a:r>
            <a:r>
              <a:rPr lang="ru-RU" sz="1600" dirty="0" smtClean="0"/>
              <a:t>тренируйтесь </a:t>
            </a:r>
            <a:r>
              <a:rPr lang="ru-RU" sz="1600" dirty="0"/>
              <a:t>в наушниках, </a:t>
            </a:r>
            <a:r>
              <a:rPr lang="ru-RU" sz="1600" dirty="0" smtClean="0"/>
              <a:t>не исключая подготовку с прослушиванием колонок. В </a:t>
            </a:r>
            <a:r>
              <a:rPr lang="ru-RU" sz="1600" dirty="0"/>
              <a:t>последнем случае </a:t>
            </a:r>
            <a:r>
              <a:rPr lang="ru-RU" sz="1600" dirty="0" smtClean="0"/>
              <a:t>советую </a:t>
            </a:r>
            <a:r>
              <a:rPr lang="ru-RU" sz="1600" dirty="0"/>
              <a:t>не сидеть в полной тишине, </a:t>
            </a:r>
            <a:r>
              <a:rPr lang="ru-RU" sz="1600" dirty="0" smtClean="0"/>
              <a:t>пусть </a:t>
            </a:r>
            <a:r>
              <a:rPr lang="ru-RU" sz="1600" dirty="0"/>
              <a:t>окружающая обстановка будет привычной: гудки машин с улицы, </a:t>
            </a:r>
            <a:r>
              <a:rPr lang="ru-RU" sz="1600" dirty="0" smtClean="0"/>
              <a:t>звонящий </a:t>
            </a:r>
            <a:r>
              <a:rPr lang="ru-RU" sz="1600" dirty="0"/>
              <a:t>телефон и т. Д. На экзамене может быть любой отвлекающий фактор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/>
              <a:t>Слушать </a:t>
            </a:r>
            <a:r>
              <a:rPr lang="ru-RU" sz="1600" dirty="0"/>
              <a:t>подкасты в оригинале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/>
              <a:t>Привыкайте </a:t>
            </a:r>
            <a:r>
              <a:rPr lang="ru-RU" sz="1600" dirty="0"/>
              <a:t>к особенностям речи</a:t>
            </a:r>
          </a:p>
          <a:p>
            <a:r>
              <a:rPr lang="ru-RU" sz="1600" dirty="0"/>
              <a:t>Работайте с роликами TED </a:t>
            </a:r>
            <a:r>
              <a:rPr lang="ru-RU" sz="1600" dirty="0" err="1"/>
              <a:t>Talks</a:t>
            </a:r>
            <a:r>
              <a:rPr lang="ru-RU" sz="1600" dirty="0"/>
              <a:t>, слушайте выходцев из разных стран, </a:t>
            </a:r>
            <a:r>
              <a:rPr lang="ru-RU" sz="1600" dirty="0" smtClean="0"/>
              <a:t>с </a:t>
            </a:r>
            <a:r>
              <a:rPr lang="ru-RU" sz="1600" dirty="0"/>
              <a:t>различными акцентами и темпом речи. </a:t>
            </a:r>
            <a:r>
              <a:rPr lang="ru-RU" sz="1600" dirty="0" smtClean="0"/>
              <a:t>Выбирайте </a:t>
            </a:r>
            <a:r>
              <a:rPr lang="ru-RU" sz="1600" dirty="0"/>
              <a:t>выступления на самые разнообразные темы: экология, </a:t>
            </a:r>
            <a:r>
              <a:rPr lang="ru-RU" sz="1600" dirty="0" smtClean="0"/>
              <a:t>психология</a:t>
            </a:r>
            <a:r>
              <a:rPr lang="ru-RU" sz="1600" dirty="0"/>
              <a:t>, наука — на экзамене вам может попасться все что угодно, </a:t>
            </a:r>
            <a:r>
              <a:rPr lang="ru-RU" sz="1600" dirty="0" smtClean="0"/>
              <a:t>поэтому </a:t>
            </a:r>
            <a:r>
              <a:rPr lang="ru-RU" sz="1600" dirty="0"/>
              <a:t>стоит расширять свой кругозор</a:t>
            </a:r>
            <a:r>
              <a:rPr lang="ru-RU" sz="1600" dirty="0" smtClean="0"/>
              <a:t>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121492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1" y="327717"/>
            <a:ext cx="878497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Слушать англоязычные интервью</a:t>
            </a:r>
          </a:p>
          <a:p>
            <a:r>
              <a:rPr lang="ru-RU" dirty="0"/>
              <a:t>Англоязычные </a:t>
            </a:r>
            <a:r>
              <a:rPr lang="ru-RU" dirty="0" err="1"/>
              <a:t>радиошоу</a:t>
            </a:r>
            <a:r>
              <a:rPr lang="ru-RU" dirty="0"/>
              <a:t> изобилуют интервью с различными гостями — на</a:t>
            </a:r>
          </a:p>
          <a:p>
            <a:r>
              <a:rPr lang="ru-RU" dirty="0"/>
              <a:t> экзамене вам попадется несколько интервью, спикерами могут быть как актеры </a:t>
            </a:r>
          </a:p>
          <a:p>
            <a:r>
              <a:rPr lang="ru-RU" dirty="0" err="1"/>
              <a:t>ситкомов</a:t>
            </a:r>
            <a:r>
              <a:rPr lang="ru-RU" dirty="0"/>
              <a:t>, так и морские биологи. Также можете слушать авторские передачи </a:t>
            </a:r>
          </a:p>
          <a:p>
            <a:r>
              <a:rPr lang="ru-RU" dirty="0"/>
              <a:t>по радио, чтобы привыкать к </a:t>
            </a:r>
            <a:r>
              <a:rPr lang="ru-RU" dirty="0" smtClean="0"/>
              <a:t>монологам.</a:t>
            </a:r>
          </a:p>
          <a:p>
            <a:endParaRPr lang="ru-RU" dirty="0"/>
          </a:p>
          <a:p>
            <a:r>
              <a:rPr lang="ru-RU" dirty="0" smtClean="0"/>
              <a:t>Хотелось бы подробнее остановиться на ПОДКАСТАХ. (слайд определения)</a:t>
            </a:r>
          </a:p>
          <a:p>
            <a:endParaRPr lang="ru-RU" dirty="0" smtClean="0"/>
          </a:p>
          <a:p>
            <a:r>
              <a:rPr lang="ru-RU" dirty="0" smtClean="0"/>
              <a:t>Можно </a:t>
            </a:r>
            <a:r>
              <a:rPr lang="ru-RU" dirty="0"/>
              <a:t>смотреть англоязычные фильмы, сериалы и ролики в интернете, </a:t>
            </a:r>
          </a:p>
          <a:p>
            <a:r>
              <a:rPr lang="ru-RU" dirty="0"/>
              <a:t>но еще лучше — слушать подкасты в оригинале, чтобы видеоряд не отвлекал от речи.</a:t>
            </a:r>
          </a:p>
          <a:p>
            <a:endParaRPr lang="ru-RU" dirty="0" smtClean="0"/>
          </a:p>
          <a:p>
            <a:r>
              <a:rPr lang="ru-RU" dirty="0" smtClean="0"/>
              <a:t>Но</a:t>
            </a:r>
            <a:r>
              <a:rPr lang="ru-RU" dirty="0"/>
              <a:t>! Есть одно важное условие — не берите тексты значительно выше вашего нынешнего уровня. </a:t>
            </a:r>
          </a:p>
          <a:p>
            <a:r>
              <a:rPr lang="ru-RU" dirty="0"/>
              <a:t>Если вы не понимаете больше 80%, бросайте этот материал и ищите другой.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4975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16632"/>
            <a:ext cx="903649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err="1" smtClean="0"/>
              <a:t>Daily</a:t>
            </a:r>
            <a:r>
              <a:rPr lang="ru-RU" sz="1600" b="1" dirty="0" smtClean="0"/>
              <a:t> </a:t>
            </a:r>
            <a:r>
              <a:rPr lang="ru-RU" sz="1600" b="1" dirty="0" err="1"/>
              <a:t>Easy</a:t>
            </a:r>
            <a:r>
              <a:rPr lang="ru-RU" sz="1600" b="1" dirty="0"/>
              <a:t> </a:t>
            </a:r>
            <a:r>
              <a:rPr lang="ru-RU" sz="1600" b="1" dirty="0" err="1"/>
              <a:t>English</a:t>
            </a:r>
            <a:r>
              <a:rPr lang="ru-RU" sz="1600" b="1" dirty="0"/>
              <a:t> </a:t>
            </a:r>
            <a:r>
              <a:rPr lang="ru-RU" sz="1600" b="1" dirty="0" err="1"/>
              <a:t>Expression</a:t>
            </a:r>
            <a:r>
              <a:rPr lang="ru-RU" sz="1600" b="1" dirty="0"/>
              <a:t> </a:t>
            </a:r>
            <a:r>
              <a:rPr lang="ru-RU" sz="1600" b="1" dirty="0" err="1" smtClean="0"/>
              <a:t>Podcast</a:t>
            </a:r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en-US" sz="1600" b="1" dirty="0"/>
              <a:t>https://music.yandex.ru/album/7293229</a:t>
            </a:r>
            <a:endParaRPr lang="ru-RU" sz="1600" b="1" dirty="0"/>
          </a:p>
          <a:p>
            <a:r>
              <a:rPr lang="ru-RU" sz="1600" dirty="0" smtClean="0"/>
              <a:t>Один </a:t>
            </a:r>
            <a:r>
              <a:rPr lang="ru-RU" sz="1600" dirty="0"/>
              <a:t>из самых популярных подкастов на </a:t>
            </a:r>
            <a:r>
              <a:rPr lang="ru-RU" sz="1600" dirty="0" err="1"/>
              <a:t>Яндекс.Музыке</a:t>
            </a:r>
            <a:r>
              <a:rPr lang="ru-RU" sz="1600" dirty="0"/>
              <a:t> с ежедневными новыми выражениями от носителя языка  Шейна </a:t>
            </a:r>
            <a:r>
              <a:rPr lang="ru-RU" sz="1600" dirty="0" err="1" smtClean="0"/>
              <a:t>Петерсона</a:t>
            </a:r>
            <a:r>
              <a:rPr lang="ru-RU" sz="1600" dirty="0" smtClean="0"/>
              <a:t>. </a:t>
            </a:r>
            <a:r>
              <a:rPr lang="ru-RU" sz="1600" dirty="0"/>
              <a:t>Особое внимание уделяется фонетике и произношению: преподаватель задорно и подробно объясняет, как произнести каждое слово, и наглядно показывает, чем отличается американское произношение от британского.</a:t>
            </a:r>
          </a:p>
          <a:p>
            <a:r>
              <a:rPr lang="ru-RU" sz="1600" dirty="0"/>
              <a:t>Предназначен для слушателей с начальным уровнем языка: значения новых фраз Шейн объясняет тоже по-английски</a:t>
            </a:r>
            <a:r>
              <a:rPr lang="ru-RU" sz="1600" dirty="0" smtClean="0"/>
              <a:t>.</a:t>
            </a:r>
          </a:p>
          <a:p>
            <a:endParaRPr lang="ru-RU" sz="1600" dirty="0" smtClean="0"/>
          </a:p>
          <a:p>
            <a:r>
              <a:rPr lang="ru-RU" sz="1600" b="1" dirty="0" smtClean="0"/>
              <a:t>Английский </a:t>
            </a:r>
            <a:r>
              <a:rPr lang="ru-RU" sz="1600" b="1" dirty="0"/>
              <a:t>по </a:t>
            </a:r>
            <a:r>
              <a:rPr lang="ru-RU" sz="1600" b="1" dirty="0" smtClean="0"/>
              <a:t>песням </a:t>
            </a:r>
            <a:br>
              <a:rPr lang="ru-RU" sz="1600" b="1" dirty="0" smtClean="0"/>
            </a:br>
            <a:r>
              <a:rPr lang="en-US" sz="1600" b="1" dirty="0" smtClean="0"/>
              <a:t>https</a:t>
            </a:r>
            <a:r>
              <a:rPr lang="en-US" sz="1600" b="1" dirty="0"/>
              <a:t>://music.yandex.ru/album/9340513</a:t>
            </a:r>
            <a:endParaRPr lang="ru-RU" sz="1600" b="1" dirty="0"/>
          </a:p>
          <a:p>
            <a:r>
              <a:rPr lang="ru-RU" sz="1600" dirty="0" smtClean="0"/>
              <a:t>Подкаст </a:t>
            </a:r>
            <a:r>
              <a:rPr lang="ru-RU" sz="1600" dirty="0"/>
              <a:t>радио </a:t>
            </a:r>
            <a:r>
              <a:rPr lang="ru-RU" sz="1600" dirty="0" err="1"/>
              <a:t>Unistar</a:t>
            </a:r>
            <a:r>
              <a:rPr lang="ru-RU" sz="1600" dirty="0"/>
              <a:t> о том, как учить английский язык по хитам 1990-х и 2000-х. Здесь можно услышать истории, скрытые за любимыми песнями, узнать, о чем на самом деле поётся в припеве, и взять несколько крылатых выражений на заметку. Подкаст подойдёт даже тем, кто учит английский с нуля: все рассказано по-русски, но новые фразы произнесены безупречно</a:t>
            </a:r>
            <a:r>
              <a:rPr lang="ru-RU" sz="1600" dirty="0" smtClean="0"/>
              <a:t>.</a:t>
            </a:r>
          </a:p>
          <a:p>
            <a:endParaRPr lang="ru-RU" sz="1600" dirty="0"/>
          </a:p>
          <a:p>
            <a:r>
              <a:rPr lang="ru-RU" sz="1600" b="1" dirty="0"/>
              <a:t>IELTS </a:t>
            </a:r>
            <a:r>
              <a:rPr lang="ru-RU" sz="1600" b="1" dirty="0" err="1"/>
              <a:t>Speaking</a:t>
            </a:r>
            <a:r>
              <a:rPr lang="ru-RU" sz="1600" b="1" dirty="0"/>
              <a:t> </a:t>
            </a:r>
            <a:r>
              <a:rPr lang="ru-RU" sz="1600" b="1" dirty="0" err="1"/>
              <a:t>for</a:t>
            </a:r>
            <a:r>
              <a:rPr lang="ru-RU" sz="1600" b="1" dirty="0"/>
              <a:t> </a:t>
            </a:r>
            <a:r>
              <a:rPr lang="ru-RU" sz="1600" b="1" dirty="0" err="1" smtClean="0"/>
              <a:t>Success</a:t>
            </a:r>
            <a:r>
              <a:rPr lang="ru-RU" sz="1600" b="1" dirty="0" smtClean="0"/>
              <a:t> </a:t>
            </a:r>
            <a:br>
              <a:rPr lang="ru-RU" sz="1600" b="1" dirty="0" smtClean="0"/>
            </a:br>
            <a:r>
              <a:rPr lang="en-US" sz="1600" b="1" dirty="0" smtClean="0"/>
              <a:t>https</a:t>
            </a:r>
            <a:r>
              <a:rPr lang="en-US" sz="1600" b="1" dirty="0"/>
              <a:t>://music.yandex.ru/album/9286142</a:t>
            </a:r>
            <a:endParaRPr lang="ru-RU" sz="1600" b="1" dirty="0"/>
          </a:p>
          <a:p>
            <a:r>
              <a:rPr lang="ru-RU" sz="1600" dirty="0"/>
              <a:t>Проект для подготовки к </a:t>
            </a:r>
            <a:r>
              <a:rPr lang="ru-RU" sz="1600" dirty="0" smtClean="0"/>
              <a:t> </a:t>
            </a:r>
            <a:r>
              <a:rPr lang="ru-RU" sz="1600" dirty="0"/>
              <a:t>международному экзамену на уровень владения английским. Двое ведущих —  русская девушка Мария и носитель языка Рори  в каждом выпуске обсуждают одну из тем, встречающихся в экзаменационных вопросах. </a:t>
            </a:r>
            <a:r>
              <a:rPr lang="ru-RU" sz="1600" dirty="0" smtClean="0"/>
              <a:t>Подкаст </a:t>
            </a:r>
            <a:r>
              <a:rPr lang="ru-RU" sz="1600" dirty="0"/>
              <a:t>поможет исправить </a:t>
            </a:r>
            <a:r>
              <a:rPr lang="ru-RU" sz="1600" dirty="0" smtClean="0"/>
              <a:t>произношение и продемонстрирует </a:t>
            </a:r>
            <a:r>
              <a:rPr lang="ru-RU" sz="1600" dirty="0"/>
              <a:t>разницу в русском и  английском мировоззрении.</a:t>
            </a:r>
          </a:p>
        </p:txBody>
      </p:sp>
    </p:spTree>
    <p:extLst>
      <p:ext uri="{BB962C8B-B14F-4D97-AF65-F5344CB8AC3E}">
        <p14:creationId xmlns:p14="http://schemas.microsoft.com/office/powerpoint/2010/main" val="1868259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762780281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331640" y="529321"/>
            <a:ext cx="633057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/>
              <a:t>Количество участников ЕГЭ по </a:t>
            </a:r>
            <a:r>
              <a:rPr lang="ru-RU" sz="2400" b="1" dirty="0" smtClean="0"/>
              <a:t>предмету</a:t>
            </a:r>
          </a:p>
          <a:p>
            <a:pPr algn="ctr"/>
            <a:r>
              <a:rPr lang="ru-RU" sz="2400" b="1" dirty="0" smtClean="0"/>
              <a:t> </a:t>
            </a:r>
            <a:r>
              <a:rPr lang="ru-RU" sz="2400" b="1" dirty="0" smtClean="0"/>
              <a:t>«Английский язык».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4011564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493524"/>
            <a:ext cx="97210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Средний балл участников ЕГЭ по английскому языку </a:t>
            </a:r>
            <a:br>
              <a:rPr lang="ru-RU" sz="2400" b="1" dirty="0" smtClean="0"/>
            </a:br>
            <a:r>
              <a:rPr lang="ru-RU" sz="2400" b="1" dirty="0" smtClean="0"/>
              <a:t>согласно предварительным итогам </a:t>
            </a:r>
            <a:r>
              <a:rPr lang="ru-RU" sz="2400" b="1" dirty="0" err="1" smtClean="0"/>
              <a:t>Рособрнадзора</a:t>
            </a:r>
            <a:r>
              <a:rPr lang="ru-RU" sz="2400" b="1" dirty="0" smtClean="0"/>
              <a:t> </a:t>
            </a:r>
            <a:endParaRPr lang="ru-RU" sz="2400" b="1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321909975"/>
              </p:ext>
            </p:extLst>
          </p:nvPr>
        </p:nvGraphicFramePr>
        <p:xfrm>
          <a:off x="160658" y="1916832"/>
          <a:ext cx="8784976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1713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7246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71" y="0"/>
            <a:ext cx="887185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2984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" y="147637"/>
            <a:ext cx="9124950" cy="6562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6035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225" y="404812"/>
            <a:ext cx="7829550" cy="6048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9302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88640"/>
            <a:ext cx="6050373" cy="4525963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86" y="5157192"/>
            <a:ext cx="8738476" cy="11430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4800" dirty="0" smtClean="0"/>
              <a:t>Спасибо за внимание!</a:t>
            </a:r>
            <a:endParaRPr lang="ru-RU" sz="4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516217" y="548680"/>
            <a:ext cx="262778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Подготовила: </a:t>
            </a:r>
            <a:b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Серкова Олеся Сергеевна</a:t>
            </a:r>
          </a:p>
          <a:p>
            <a:endParaRPr lang="ru-RU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Учитель английского языка</a:t>
            </a:r>
            <a:b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МБОУ СОШ №17</a:t>
            </a:r>
            <a:b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Ильский</a:t>
            </a:r>
            <a: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пгт</a:t>
            </a:r>
            <a:endParaRPr lang="ru-RU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00691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116632"/>
            <a:ext cx="8352927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Добрый день коллеги! Экзамен по нашему с вами предмету каждый год </a:t>
            </a:r>
          </a:p>
          <a:p>
            <a:r>
              <a:rPr lang="ru-RU" dirty="0" smtClean="0"/>
              <a:t>выбирает всё большее количество учащихся, что не может нас не радовать. </a:t>
            </a:r>
          </a:p>
          <a:p>
            <a:r>
              <a:rPr lang="ru-RU" dirty="0" smtClean="0"/>
              <a:t>Однако на наши плечи ложится ответственность по подготовке </a:t>
            </a:r>
          </a:p>
          <a:p>
            <a:r>
              <a:rPr lang="ru-RU" dirty="0" smtClean="0"/>
              <a:t>учащихся к данному экзамену. Давайте взглянем на статистику.</a:t>
            </a:r>
          </a:p>
          <a:p>
            <a:r>
              <a:rPr lang="ru-RU" dirty="0" smtClean="0"/>
              <a:t>В 2023 году предмет Английский язык сдавало 80 </a:t>
            </a:r>
            <a:r>
              <a:rPr lang="ru-RU" dirty="0" err="1" smtClean="0"/>
              <a:t>тыс</a:t>
            </a:r>
            <a:r>
              <a:rPr lang="ru-RU" dirty="0" smtClean="0"/>
              <a:t> учащихся, </a:t>
            </a:r>
          </a:p>
          <a:p>
            <a:r>
              <a:rPr lang="ru-RU" dirty="0" smtClean="0"/>
              <a:t>в 2024 году эта цифра почти достигла 109 </a:t>
            </a:r>
            <a:r>
              <a:rPr lang="ru-RU" dirty="0" err="1" smtClean="0"/>
              <a:t>тыс</a:t>
            </a:r>
            <a:r>
              <a:rPr lang="ru-RU" dirty="0" smtClean="0"/>
              <a:t> человек.</a:t>
            </a:r>
          </a:p>
          <a:p>
            <a:r>
              <a:rPr lang="ru-RU" dirty="0" smtClean="0"/>
              <a:t>Однако результаты экзамена снижаются от года к году. </a:t>
            </a:r>
          </a:p>
          <a:p>
            <a:r>
              <a:rPr lang="ru-RU" dirty="0" smtClean="0"/>
              <a:t>Вот какие предварительные данные приводит </a:t>
            </a:r>
            <a:r>
              <a:rPr lang="ru-RU" dirty="0" err="1" smtClean="0"/>
              <a:t>рособрнадзор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Конечно,экзамен</a:t>
            </a:r>
            <a:r>
              <a:rPr lang="ru-RU" dirty="0" smtClean="0"/>
              <a:t> становится сложнее, меняется. Требуются умения и навыки, </a:t>
            </a:r>
            <a:r>
              <a:rPr lang="ru-RU" dirty="0" smtClean="0"/>
              <a:t>затрагивающие </a:t>
            </a:r>
            <a:r>
              <a:rPr lang="ru-RU" dirty="0" smtClean="0"/>
              <a:t>весь срок подготовки учащихся , а не только подготовку в выпускных классах.</a:t>
            </a:r>
          </a:p>
          <a:p>
            <a:endParaRPr lang="ru-RU" dirty="0"/>
          </a:p>
          <a:p>
            <a:r>
              <a:rPr lang="ru-RU" dirty="0" smtClean="0"/>
              <a:t>Почему именно </a:t>
            </a:r>
            <a:r>
              <a:rPr lang="ru-RU" dirty="0" err="1" smtClean="0"/>
              <a:t>аудирование</a:t>
            </a:r>
            <a:r>
              <a:rPr lang="ru-RU" dirty="0" smtClean="0"/>
              <a:t> сегодня заслуживает особого внимания? </a:t>
            </a:r>
            <a:br>
              <a:rPr lang="ru-RU" dirty="0" smtClean="0"/>
            </a:br>
            <a:r>
              <a:rPr lang="ru-RU" dirty="0"/>
              <a:t>Потому что </a:t>
            </a:r>
            <a:r>
              <a:rPr lang="ru-RU" dirty="0" smtClean="0"/>
              <a:t>для успешного выполнения заданий по </a:t>
            </a:r>
            <a:r>
              <a:rPr lang="ru-RU" dirty="0" err="1" smtClean="0"/>
              <a:t>аудированию</a:t>
            </a:r>
            <a:r>
              <a:rPr lang="ru-RU" dirty="0" smtClean="0"/>
              <a:t> необходимо: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хорошо </a:t>
            </a:r>
            <a:r>
              <a:rPr lang="ru-RU" dirty="0"/>
              <a:t>знать грамматику и </a:t>
            </a:r>
            <a:r>
              <a:rPr lang="ru-RU" dirty="0" smtClean="0"/>
              <a:t>лексику.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хорошо </a:t>
            </a:r>
            <a:r>
              <a:rPr lang="ru-RU" dirty="0"/>
              <a:t>ориентироваться во временах, чтобы на лету определять, что говорит </a:t>
            </a:r>
            <a:r>
              <a:rPr lang="ru-RU" dirty="0" smtClean="0"/>
              <a:t>человек.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и</a:t>
            </a:r>
            <a:r>
              <a:rPr lang="ru-RU" dirty="0" smtClean="0"/>
              <a:t>меть </a:t>
            </a:r>
            <a:r>
              <a:rPr lang="ru-RU" dirty="0"/>
              <a:t>большой словарный запас. </a:t>
            </a:r>
            <a:endParaRPr lang="ru-RU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нужно </a:t>
            </a:r>
            <a:r>
              <a:rPr lang="ru-RU" dirty="0"/>
              <a:t>уметь понимать речь, </a:t>
            </a:r>
            <a:r>
              <a:rPr lang="ru-RU" dirty="0" smtClean="0"/>
              <a:t>видеть картину в целом и уметь распознавать запрашиваемые в заданиях детали</a:t>
            </a:r>
          </a:p>
          <a:p>
            <a:r>
              <a:rPr lang="ru-RU" dirty="0" smtClean="0"/>
              <a:t>Это – навык, для формирования которого требуется время и усилия.</a:t>
            </a:r>
            <a:br>
              <a:rPr lang="ru-RU" dirty="0" smtClean="0"/>
            </a:br>
            <a:r>
              <a:rPr lang="ru-RU" dirty="0" smtClean="0"/>
              <a:t>Вот несколько важных моментов , которые помогут быть успешным.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3514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238</TotalTime>
  <Words>352</Words>
  <Application>Microsoft Office PowerPoint</Application>
  <PresentationFormat>Экран (4:3)</PresentationFormat>
  <Paragraphs>62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Воздушный поток</vt:lpstr>
      <vt:lpstr>Аудирование на экзамене. Как научиться слышать?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Олеся Серкова</dc:creator>
  <cp:lastModifiedBy>Олеся Серкова</cp:lastModifiedBy>
  <cp:revision>17</cp:revision>
  <cp:lastPrinted>2024-08-26T18:22:14Z</cp:lastPrinted>
  <dcterms:created xsi:type="dcterms:W3CDTF">2024-08-25T15:47:13Z</dcterms:created>
  <dcterms:modified xsi:type="dcterms:W3CDTF">2024-08-26T18:25:38Z</dcterms:modified>
</cp:coreProperties>
</file>